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58" r:id="rId5"/>
    <p:sldId id="259" r:id="rId6"/>
    <p:sldId id="263" r:id="rId7"/>
    <p:sldId id="260" r:id="rId8"/>
    <p:sldId id="261" r:id="rId9"/>
    <p:sldId id="264" r:id="rId1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6" d="100"/>
          <a:sy n="36"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5D869DBF-9A71-4DDB-B32D-E0DF4AF50DAC}"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1675992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869DBF-9A71-4DDB-B32D-E0DF4AF50DAC}"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505658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5D869DBF-9A71-4DDB-B32D-E0DF4AF50DAC}"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4214341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D869DBF-9A71-4DDB-B32D-E0DF4AF50DAC}" type="datetimeFigureOut">
              <a:rPr lang="es-CO" smtClean="0"/>
              <a:t>16/01/2019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459256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D869DBF-9A71-4DDB-B32D-E0DF4AF50DAC}" type="datetimeFigureOut">
              <a:rPr lang="es-CO" smtClean="0"/>
              <a:t>16/01/2019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2079011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D869DBF-9A71-4DDB-B32D-E0DF4AF50DAC}" type="datetimeFigureOut">
              <a:rPr lang="es-CO" smtClean="0"/>
              <a:t>16/01/2019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791961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D869DBF-9A71-4DDB-B32D-E0DF4AF50DAC}" type="datetimeFigureOut">
              <a:rPr lang="es-CO" smtClean="0"/>
              <a:t>16/01/2019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1240353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D869DBF-9A71-4DDB-B32D-E0DF4AF50DAC}" type="datetimeFigureOut">
              <a:rPr lang="es-CO" smtClean="0"/>
              <a:t>16/01/2019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3420192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D869DBF-9A71-4DDB-B32D-E0DF4AF50DAC}" type="datetimeFigureOut">
              <a:rPr lang="es-CO" smtClean="0"/>
              <a:t>16/01/2019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1860251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869DBF-9A71-4DDB-B32D-E0DF4AF50DAC}"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892864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869DBF-9A71-4DDB-B32D-E0DF4AF50DAC}"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BE59806-B70E-4F29-9608-1EBECFB2550D}" type="slidenum">
              <a:rPr lang="es-CO" smtClean="0"/>
              <a:t>‹Nº›</a:t>
            </a:fld>
            <a:endParaRPr lang="es-CO"/>
          </a:p>
        </p:txBody>
      </p:sp>
    </p:spTree>
    <p:extLst>
      <p:ext uri="{BB962C8B-B14F-4D97-AF65-F5344CB8AC3E}">
        <p14:creationId xmlns:p14="http://schemas.microsoft.com/office/powerpoint/2010/main" val="201419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869DBF-9A71-4DDB-B32D-E0DF4AF50DAC}" type="datetimeFigureOut">
              <a:rPr lang="es-CO" smtClean="0"/>
              <a:t>16/01/2019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E59806-B70E-4F29-9608-1EBECFB2550D}" type="slidenum">
              <a:rPr lang="es-CO" smtClean="0"/>
              <a:t>‹Nº›</a:t>
            </a:fld>
            <a:endParaRPr lang="es-CO"/>
          </a:p>
        </p:txBody>
      </p:sp>
    </p:spTree>
    <p:extLst>
      <p:ext uri="{BB962C8B-B14F-4D97-AF65-F5344CB8AC3E}">
        <p14:creationId xmlns:p14="http://schemas.microsoft.com/office/powerpoint/2010/main" val="6722737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460500"/>
          </a:xfrm>
          <a:solidFill>
            <a:schemeClr val="bg2"/>
          </a:solidFill>
          <a:scene3d>
            <a:camera prst="orthographicFront"/>
            <a:lightRig rig="threePt" dir="t"/>
          </a:scene3d>
          <a:sp3d>
            <a:bevelT prst="slope"/>
          </a:sp3d>
        </p:spPr>
        <p:txBody>
          <a:bodyPr>
            <a:normAutofit fontScale="90000"/>
          </a:bodyPr>
          <a:lstStyle/>
          <a:p>
            <a:r>
              <a:rPr lang="es-CO" sz="3600" b="1" i="1" dirty="0" smtClean="0"/>
              <a:t>TREMENDA CONTRADICCIÓN: IMAGEN SACADA DE UNA PÁGINA EVANGÉLICA. RECHAZAN LA LEY DE DIOS, DESPUÉS AFIRMAN QUE ES PERFECTA.</a:t>
            </a:r>
            <a:endParaRPr lang="es-CO" sz="3600" b="1" i="1" dirty="0"/>
          </a:p>
        </p:txBody>
      </p:sp>
      <p:sp>
        <p:nvSpPr>
          <p:cNvPr id="3" name="Marcador de contenido 2"/>
          <p:cNvSpPr>
            <a:spLocks noGrp="1"/>
          </p:cNvSpPr>
          <p:nvPr>
            <p:ph idx="1"/>
          </p:nvPr>
        </p:nvSpPr>
        <p:spPr>
          <a:xfrm>
            <a:off x="6705600" y="1989221"/>
            <a:ext cx="4648200" cy="4653812"/>
          </a:xfrm>
          <a:solidFill>
            <a:srgbClr val="FFFF00"/>
          </a:solidFill>
          <a:scene3d>
            <a:camera prst="orthographicFront"/>
            <a:lightRig rig="threePt" dir="t"/>
          </a:scene3d>
          <a:sp3d>
            <a:bevelT prst="slope"/>
          </a:sp3d>
        </p:spPr>
        <p:txBody>
          <a:bodyPr>
            <a:normAutofit lnSpcReduction="10000"/>
          </a:bodyPr>
          <a:lstStyle/>
          <a:p>
            <a:pPr marL="0" indent="0" algn="ctr">
              <a:buNone/>
            </a:pPr>
            <a:r>
              <a:rPr lang="es-CO" sz="3200" b="1" i="1" dirty="0"/>
              <a:t>La ley de </a:t>
            </a:r>
            <a:r>
              <a:rPr lang="es-CO" sz="3200" b="1" i="1" dirty="0" smtClean="0"/>
              <a:t>Jehová es perfecta. </a:t>
            </a:r>
            <a:endParaRPr lang="es-CO" sz="3200" b="1" i="1" dirty="0"/>
          </a:p>
          <a:p>
            <a:endParaRPr lang="es-CO" dirty="0" smtClean="0"/>
          </a:p>
          <a:p>
            <a:pPr marL="0" indent="0" algn="ctr">
              <a:buNone/>
            </a:pPr>
            <a:r>
              <a:rPr lang="es-CO" dirty="0" smtClean="0"/>
              <a:t>A </a:t>
            </a:r>
            <a:r>
              <a:rPr lang="es-CO" dirty="0"/>
              <a:t>partir de este versículo, David se aparta de su contemplación </a:t>
            </a:r>
            <a:r>
              <a:rPr lang="es-CO" dirty="0" smtClean="0"/>
              <a:t>de </a:t>
            </a:r>
            <a:r>
              <a:rPr lang="es-CO" dirty="0"/>
              <a:t>la naturaleza, cuya grandeza revela la permanencia, el propósito y la gloria de Dios, para reflexionar acerca de la más clara revelación de Dios en la ley. </a:t>
            </a:r>
          </a:p>
        </p:txBody>
      </p:sp>
      <p:pic>
        <p:nvPicPr>
          <p:cNvPr id="4" name="Imagen 3"/>
          <p:cNvPicPr>
            <a:picLocks noChangeAspect="1"/>
          </p:cNvPicPr>
          <p:nvPr/>
        </p:nvPicPr>
        <p:blipFill>
          <a:blip r:embed="rId2"/>
          <a:stretch>
            <a:fillRect/>
          </a:stretch>
        </p:blipFill>
        <p:spPr>
          <a:xfrm>
            <a:off x="268941" y="1825625"/>
            <a:ext cx="6179985" cy="4817409"/>
          </a:xfrm>
          <a:prstGeom prst="rect">
            <a:avLst/>
          </a:prstGeom>
        </p:spPr>
      </p:pic>
    </p:spTree>
    <p:extLst>
      <p:ext uri="{BB962C8B-B14F-4D97-AF65-F5344CB8AC3E}">
        <p14:creationId xmlns:p14="http://schemas.microsoft.com/office/powerpoint/2010/main" val="4058700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6674" y="625642"/>
            <a:ext cx="11582400" cy="5390147"/>
          </a:xfrm>
          <a:solidFill>
            <a:srgbClr val="FFFF00"/>
          </a:solidFill>
          <a:scene3d>
            <a:camera prst="orthographicFront"/>
            <a:lightRig rig="threePt" dir="t"/>
          </a:scene3d>
          <a:sp3d>
            <a:bevelT w="152400" h="50800" prst="softRound"/>
          </a:sp3d>
        </p:spPr>
        <p:txBody>
          <a:bodyPr>
            <a:normAutofit lnSpcReduction="10000"/>
          </a:bodyPr>
          <a:lstStyle/>
          <a:p>
            <a:endParaRPr lang="es-CO" dirty="0" smtClean="0"/>
          </a:p>
          <a:p>
            <a:pPr marL="0" indent="0" algn="ctr">
              <a:buNone/>
            </a:pPr>
            <a:r>
              <a:rPr lang="es-CO" sz="3200" dirty="0" smtClean="0"/>
              <a:t>Si </a:t>
            </a:r>
            <a:r>
              <a:rPr lang="es-CO" sz="3200" dirty="0"/>
              <a:t>bien las manifestaciones de la gloria de Dios en los ciclos son hermosas, y el esplendor del sol, de la luna y de las estrellas es magnífico, </a:t>
            </a:r>
            <a:r>
              <a:rPr lang="es-CO" sz="3200" dirty="0">
                <a:solidFill>
                  <a:srgbClr val="FF0000"/>
                </a:solidFill>
              </a:rPr>
              <a:t>más hermoso y magnífico aún es el ejemplo de </a:t>
            </a:r>
            <a:r>
              <a:rPr lang="es-CO" sz="3200" dirty="0" smtClean="0">
                <a:solidFill>
                  <a:srgbClr val="FF0000"/>
                </a:solidFill>
              </a:rPr>
              <a:t>un </a:t>
            </a:r>
            <a:r>
              <a:rPr lang="es-CO" sz="3200" dirty="0">
                <a:solidFill>
                  <a:srgbClr val="FF0000"/>
                </a:solidFill>
              </a:rPr>
              <a:t>carácter formado bajo la influencia de la ley de Dios</a:t>
            </a:r>
            <a:r>
              <a:rPr lang="es-CO" sz="3200" dirty="0"/>
              <a:t>. “</a:t>
            </a:r>
            <a:r>
              <a:rPr lang="es-CO" sz="3200" b="1" dirty="0"/>
              <a:t>La gloria de Dios se ve más plenamente en un carácter perfectamente armonioso</a:t>
            </a:r>
            <a:r>
              <a:rPr lang="es-CO" sz="3200" dirty="0"/>
              <a:t>”. </a:t>
            </a:r>
            <a:endParaRPr lang="es-CO" sz="3200" dirty="0" smtClean="0"/>
          </a:p>
          <a:p>
            <a:endParaRPr lang="es-CO" sz="3200" dirty="0" smtClean="0"/>
          </a:p>
          <a:p>
            <a:pPr marL="0" indent="0" algn="ctr">
              <a:buNone/>
            </a:pPr>
            <a:r>
              <a:rPr lang="es-CO" sz="3200" dirty="0" smtClean="0"/>
              <a:t>Moisés acostumbrado a ver la nube, que era una manifestación de la gloria de Dios, desde la cual Dios le hablaba, </a:t>
            </a:r>
            <a:r>
              <a:rPr lang="es-CO" sz="3200" dirty="0" smtClean="0">
                <a:solidFill>
                  <a:srgbClr val="FF0000"/>
                </a:solidFill>
              </a:rPr>
              <a:t>(Ver Éx.33:9), </a:t>
            </a:r>
            <a:r>
              <a:rPr lang="es-CO" sz="3200" dirty="0" smtClean="0"/>
              <a:t>Moisés sabía que la gloria de Dios, era más que eso, oír su voz, un día le oro a </a:t>
            </a:r>
            <a:r>
              <a:rPr lang="es-CO" sz="3200" dirty="0"/>
              <a:t>Dios diciendo:  </a:t>
            </a:r>
            <a:r>
              <a:rPr lang="es-CO" sz="3200" dirty="0" smtClean="0"/>
              <a:t>“</a:t>
            </a:r>
            <a:r>
              <a:rPr lang="es-CO" sz="3200" b="1" i="1" dirty="0" smtClean="0"/>
              <a:t>Te </a:t>
            </a:r>
            <a:r>
              <a:rPr lang="es-CO" sz="3200" b="1" i="1" dirty="0"/>
              <a:t>ruego que me muestres tu </a:t>
            </a:r>
            <a:r>
              <a:rPr lang="es-CO" sz="3200" b="1" i="1" dirty="0" smtClean="0"/>
              <a:t>gloria</a:t>
            </a:r>
            <a:r>
              <a:rPr lang="es-CO" sz="3200" dirty="0" smtClean="0"/>
              <a:t>”, </a:t>
            </a:r>
            <a:r>
              <a:rPr lang="es-CO" sz="3200" dirty="0" smtClean="0">
                <a:solidFill>
                  <a:srgbClr val="FF0000"/>
                </a:solidFill>
              </a:rPr>
              <a:t>(Verso 18).  </a:t>
            </a:r>
          </a:p>
          <a:p>
            <a:endParaRPr lang="es-CO" dirty="0" smtClean="0"/>
          </a:p>
        </p:txBody>
      </p:sp>
    </p:spTree>
    <p:extLst>
      <p:ext uri="{BB962C8B-B14F-4D97-AF65-F5344CB8AC3E}">
        <p14:creationId xmlns:p14="http://schemas.microsoft.com/office/powerpoint/2010/main" val="39402728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i="1" dirty="0" smtClean="0"/>
              <a:t>La grandeza de Dios es tal que ninguna de las cosas creadas lo puede reflejar plenamente </a:t>
            </a:r>
            <a:endParaRPr lang="es-CO" b="1" i="1" dirty="0"/>
          </a:p>
        </p:txBody>
      </p:sp>
      <p:sp>
        <p:nvSpPr>
          <p:cNvPr id="3" name="Marcador de contenido 2"/>
          <p:cNvSpPr>
            <a:spLocks noGrp="1"/>
          </p:cNvSpPr>
          <p:nvPr>
            <p:ph idx="1"/>
          </p:nvPr>
        </p:nvSpPr>
        <p:spPr>
          <a:xfrm>
            <a:off x="838200" y="5218998"/>
            <a:ext cx="10515600" cy="1414884"/>
          </a:xfrm>
        </p:spPr>
        <p:txBody>
          <a:bodyPr>
            <a:normAutofit fontScale="92500"/>
          </a:bodyPr>
          <a:lstStyle/>
          <a:p>
            <a:pPr marL="0" indent="0" algn="ctr">
              <a:buNone/>
            </a:pPr>
            <a:r>
              <a:rPr lang="es-CO" sz="3200" b="1" i="1" dirty="0" smtClean="0"/>
              <a:t>Para poder experimentar lo que significa la gloria de Dios, es necesario que tu te relaciones más estrechamente con Dios, es así como Dios lo hizo al revelarse en la persona de su Hijo, Jesús. </a:t>
            </a:r>
            <a:endParaRPr lang="es-CO" b="1" i="1" dirty="0"/>
          </a:p>
        </p:txBody>
      </p:sp>
      <p:pic>
        <p:nvPicPr>
          <p:cNvPr id="4" name="Imagen 3"/>
          <p:cNvPicPr>
            <a:picLocks noChangeAspect="1"/>
          </p:cNvPicPr>
          <p:nvPr/>
        </p:nvPicPr>
        <p:blipFill>
          <a:blip r:embed="rId2"/>
          <a:stretch>
            <a:fillRect/>
          </a:stretch>
        </p:blipFill>
        <p:spPr>
          <a:xfrm>
            <a:off x="838200" y="1887912"/>
            <a:ext cx="3213847" cy="3133865"/>
          </a:xfrm>
          <a:prstGeom prst="rect">
            <a:avLst/>
          </a:prstGeom>
        </p:spPr>
      </p:pic>
      <p:pic>
        <p:nvPicPr>
          <p:cNvPr id="5" name="Imagen 4"/>
          <p:cNvPicPr>
            <a:picLocks noChangeAspect="1"/>
          </p:cNvPicPr>
          <p:nvPr/>
        </p:nvPicPr>
        <p:blipFill>
          <a:blip r:embed="rId3"/>
          <a:stretch>
            <a:fillRect/>
          </a:stretch>
        </p:blipFill>
        <p:spPr>
          <a:xfrm>
            <a:off x="4169778" y="1887911"/>
            <a:ext cx="3852443" cy="3133865"/>
          </a:xfrm>
          <a:prstGeom prst="rect">
            <a:avLst/>
          </a:prstGeom>
        </p:spPr>
      </p:pic>
      <p:pic>
        <p:nvPicPr>
          <p:cNvPr id="6" name="Imagen 5"/>
          <p:cNvPicPr>
            <a:picLocks noChangeAspect="1"/>
          </p:cNvPicPr>
          <p:nvPr/>
        </p:nvPicPr>
        <p:blipFill>
          <a:blip r:embed="rId4"/>
          <a:stretch>
            <a:fillRect/>
          </a:stretch>
        </p:blipFill>
        <p:spPr>
          <a:xfrm>
            <a:off x="8139952" y="1887910"/>
            <a:ext cx="3213848" cy="3133865"/>
          </a:xfrm>
          <a:prstGeom prst="rect">
            <a:avLst/>
          </a:prstGeom>
        </p:spPr>
      </p:pic>
    </p:spTree>
    <p:extLst>
      <p:ext uri="{BB962C8B-B14F-4D97-AF65-F5344CB8AC3E}">
        <p14:creationId xmlns:p14="http://schemas.microsoft.com/office/powerpoint/2010/main" val="1721320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224589" y="340577"/>
            <a:ext cx="11710737" cy="6608989"/>
          </a:xfrm>
          <a:prstGeom prst="rect">
            <a:avLst/>
          </a:prstGeom>
          <a:solidFill>
            <a:srgbClr val="FFFF00"/>
          </a:solidFill>
        </p:spPr>
        <p:txBody>
          <a:bodyPr wrap="square">
            <a:spAutoFit/>
          </a:bodyPr>
          <a:lstStyle/>
          <a:p>
            <a:pPr marR="0" lvl="0" algn="ctr" defTabSz="914400" rtl="0" eaLnBrk="1" fontAlgn="auto" latinLnBrk="0" hangingPunct="1">
              <a:lnSpc>
                <a:spcPct val="90000"/>
              </a:lnSpc>
              <a:spcBef>
                <a:spcPts val="1000"/>
              </a:spcBef>
              <a:spcAft>
                <a:spcPts val="0"/>
              </a:spcAft>
              <a:buClrTx/>
              <a:buSzTx/>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Es así como el Evangelio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de Juan comienza diciendo: “</a:t>
            </a:r>
            <a:r>
              <a:rPr kumimoji="0" lang="es-CO" sz="2800" b="1" i="1" u="none" strike="noStrike" kern="1200" cap="none" spc="0" normalizeH="0" baseline="0" noProof="0" dirty="0">
                <a:ln>
                  <a:noFill/>
                </a:ln>
                <a:solidFill>
                  <a:prstClr val="black"/>
                </a:solidFill>
                <a:effectLst/>
                <a:uLnTx/>
                <a:uFillTx/>
                <a:latin typeface="Calibri" panose="020F0502020204030204"/>
                <a:ea typeface="+mn-ea"/>
                <a:cs typeface="+mn-cs"/>
              </a:rPr>
              <a:t>a Dios nadie le vio jamás, el unigénito hijo, que está en el seno del Padre, él le ha dado a conocer</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s-CO" sz="2800" b="0" i="0" u="none" strike="noStrike" kern="1200" cap="none" spc="0" normalizeH="0" baseline="0" noProof="0" dirty="0">
                <a:ln>
                  <a:noFill/>
                </a:ln>
                <a:solidFill>
                  <a:srgbClr val="FF0000"/>
                </a:solidFill>
                <a:effectLst/>
                <a:uLnTx/>
                <a:uFillTx/>
                <a:latin typeface="Calibri" panose="020F0502020204030204"/>
                <a:ea typeface="+mn-ea"/>
                <a:cs typeface="+mn-cs"/>
              </a:rPr>
              <a:t>(Jon. 1:18).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Es decir, lo que ni el Monte Sinaí, donde se dejo ver la Gloria de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Dios, cuando vino una espesa nube sobre el monte, y un penetrante sonido de trompeta, vinieron truenos y relámpagos, el monte humeaba, tanto que el pueblo se puso lejos, y dijeron a Moisés: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“habla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tu con Dios, y nosotros oiremos y obedeceremos, más no hable Dios con nosotros, para que no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muramos”.</a:t>
            </a:r>
            <a:r>
              <a:rPr kumimoji="0" lang="es-CO" sz="2800" b="0" i="0" u="none" strike="noStrike" kern="1200" cap="none" spc="0" normalizeH="0" noProof="0" dirty="0" smtClean="0">
                <a:ln>
                  <a:noFill/>
                </a:ln>
                <a:solidFill>
                  <a:prstClr val="black"/>
                </a:solidFill>
                <a:effectLst/>
                <a:uLnTx/>
                <a:uFillTx/>
                <a:latin typeface="Calibri" panose="020F0502020204030204"/>
                <a:ea typeface="+mn-ea"/>
                <a:cs typeface="+mn-cs"/>
              </a:rPr>
              <a:t>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lang="es-CO" sz="2800" dirty="0">
                <a:solidFill>
                  <a:prstClr val="black"/>
                </a:solidFill>
                <a:latin typeface="Calibri" panose="020F0502020204030204"/>
              </a:rPr>
              <a:t>N</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el shekina – humo- del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tabernáculo, ni en la oración de Moisés, o del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templo de Salomón, ni la creación habían podido hacer, Jesús vino y lo hizo, MOSTRAR EN TODO SU EXPLENDOR A DIOS</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p>
          <a:p>
            <a:pPr marL="0" marR="0" lvl="0" indent="0" algn="ctr" defTabSz="914400" rtl="0" eaLnBrk="1" fontAlgn="auto" latinLnBrk="0" hangingPunct="1">
              <a:lnSpc>
                <a:spcPct val="90000"/>
              </a:lnSpc>
              <a:spcBef>
                <a:spcPts val="1000"/>
              </a:spcBef>
              <a:spcAft>
                <a:spcPts val="0"/>
              </a:spcAft>
              <a:buClrTx/>
              <a:buSzTx/>
              <a:buFontTx/>
              <a:buNone/>
              <a:tabLst/>
              <a:defRPr/>
            </a:pPr>
            <a:r>
              <a:rPr kumimoji="0" lang="es-CO" sz="3200" b="1" i="1" u="none" strike="noStrike" kern="1200" cap="none" spc="0" normalizeH="0" baseline="0" noProof="0" dirty="0" smtClean="0">
                <a:ln>
                  <a:noFill/>
                </a:ln>
                <a:solidFill>
                  <a:prstClr val="black"/>
                </a:solidFill>
                <a:effectLst/>
                <a:uLnTx/>
                <a:uFillTx/>
                <a:latin typeface="Calibri" panose="020F0502020204030204"/>
                <a:ea typeface="+mn-ea"/>
                <a:cs typeface="+mn-cs"/>
              </a:rPr>
              <a:t>¿En que consiste la gloria de Dios?</a:t>
            </a:r>
            <a:endParaRPr kumimoji="0" lang="es-CO" sz="3200" b="1" i="1" u="none" strike="noStrike" kern="1200" cap="none" spc="0" normalizeH="0" baseline="0" noProof="0" dirty="0">
              <a:ln>
                <a:noFill/>
              </a:ln>
              <a:solidFill>
                <a:prstClr val="black"/>
              </a:solidFill>
              <a:effectLst/>
              <a:uLnTx/>
              <a:uFillTx/>
              <a:latin typeface="Calibri" panose="020F0502020204030204"/>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El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Hijo de Dios vino revestido de humanidad,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y mostró el carácter de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Dios, consistente  en dos cosas. (</a:t>
            </a: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Amor: </a:t>
            </a:r>
            <a:r>
              <a:rPr kumimoji="0" lang="es-CO" sz="2800" b="0" i="0" u="none" strike="noStrike" kern="1200" cap="none" spc="0" normalizeH="0" baseline="0" noProof="0" dirty="0" smtClean="0">
                <a:ln>
                  <a:noFill/>
                </a:ln>
                <a:solidFill>
                  <a:srgbClr val="FF0000"/>
                </a:solidFill>
                <a:effectLst/>
                <a:uLnTx/>
                <a:uFillTx/>
                <a:latin typeface="Calibri" panose="020F0502020204030204"/>
                <a:ea typeface="+mn-ea"/>
                <a:cs typeface="+mn-cs"/>
              </a:rPr>
              <a:t>Juan 3:16</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y (</a:t>
            </a: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2</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Santidad, </a:t>
            </a:r>
            <a:r>
              <a:rPr kumimoji="0" lang="es-CO" sz="2800" b="0" i="0" u="none" strike="noStrike" kern="1200" cap="none" spc="0" normalizeH="0" baseline="0" noProof="0" dirty="0" smtClean="0">
                <a:ln>
                  <a:noFill/>
                </a:ln>
                <a:solidFill>
                  <a:srgbClr val="FF0000"/>
                </a:solidFill>
                <a:effectLst/>
                <a:uLnTx/>
                <a:uFillTx/>
                <a:latin typeface="Calibri" panose="020F0502020204030204"/>
                <a:ea typeface="+mn-ea"/>
                <a:cs typeface="+mn-cs"/>
              </a:rPr>
              <a:t>Hec.3:14</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sumiso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a la ley de Dios, para darnos ejemplo.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Experimentó que el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gozo y la dulzura de la ley y anuncia el hecho de que la obediencia trae consigo “</a:t>
            </a:r>
            <a:r>
              <a:rPr kumimoji="0" lang="es-CO" sz="2800" b="1" i="0" u="none" strike="noStrike" kern="1200" cap="none" spc="0" normalizeH="0" baseline="0" noProof="0" dirty="0">
                <a:ln>
                  <a:noFill/>
                </a:ln>
                <a:solidFill>
                  <a:prstClr val="black"/>
                </a:solidFill>
                <a:effectLst/>
                <a:uLnTx/>
                <a:uFillTx/>
                <a:latin typeface="Calibri" panose="020F0502020204030204"/>
                <a:ea typeface="+mn-ea"/>
                <a:cs typeface="+mn-cs"/>
              </a:rPr>
              <a:t>grande galardón</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s-CO" sz="2800" b="0" i="0" u="none" strike="noStrike" kern="1200" cap="none" spc="0" normalizeH="0" baseline="0" noProof="0" dirty="0">
                <a:ln>
                  <a:noFill/>
                </a:ln>
                <a:solidFill>
                  <a:srgbClr val="FF0000"/>
                </a:solidFill>
                <a:effectLst/>
                <a:uLnTx/>
                <a:uFillTx/>
                <a:latin typeface="Calibri" panose="020F0502020204030204"/>
                <a:ea typeface="+mn-ea"/>
                <a:cs typeface="+mn-cs"/>
              </a:rPr>
              <a:t>(Sal.19:11). </a:t>
            </a:r>
          </a:p>
        </p:txBody>
      </p:sp>
    </p:spTree>
    <p:extLst>
      <p:ext uri="{BB962C8B-B14F-4D97-AF65-F5344CB8AC3E}">
        <p14:creationId xmlns:p14="http://schemas.microsoft.com/office/powerpoint/2010/main" val="26787904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2716" y="336884"/>
            <a:ext cx="11646568" cy="6256421"/>
          </a:xfrm>
          <a:solidFill>
            <a:schemeClr val="tx2">
              <a:lumMod val="20000"/>
              <a:lumOff val="80000"/>
            </a:schemeClr>
          </a:solidFill>
          <a:scene3d>
            <a:camera prst="orthographicFront"/>
            <a:lightRig rig="threePt" dir="t"/>
          </a:scene3d>
          <a:sp3d>
            <a:bevelT prst="slope"/>
          </a:sp3d>
        </p:spPr>
        <p:txBody>
          <a:bodyPr>
            <a:normAutofit lnSpcReduction="10000"/>
          </a:bodyPr>
          <a:lstStyle/>
          <a:p>
            <a:pPr marL="0" indent="0" algn="ctr">
              <a:buNone/>
            </a:pPr>
            <a:r>
              <a:rPr lang="es-CO" sz="3100" dirty="0" smtClean="0">
                <a:solidFill>
                  <a:srgbClr val="FF0000"/>
                </a:solidFill>
              </a:rPr>
              <a:t>Sal.19:7-10</a:t>
            </a:r>
            <a:r>
              <a:rPr lang="es-CO" dirty="0">
                <a:solidFill>
                  <a:srgbClr val="FF0000"/>
                </a:solidFill>
              </a:rPr>
              <a:t>.</a:t>
            </a:r>
            <a:r>
              <a:rPr lang="es-CO" dirty="0"/>
              <a:t> </a:t>
            </a:r>
            <a:r>
              <a:rPr lang="es-CO" dirty="0" smtClean="0"/>
              <a:t>“</a:t>
            </a:r>
            <a:r>
              <a:rPr lang="es-CO" sz="3300" i="1" dirty="0" smtClean="0"/>
              <a:t>La </a:t>
            </a:r>
            <a:r>
              <a:rPr lang="es-CO" sz="3300" i="1" dirty="0"/>
              <a:t>ley de Jehová es perfecta, que convierte el alma; </a:t>
            </a:r>
            <a:endParaRPr lang="es-CO" sz="3300" i="1" dirty="0" smtClean="0"/>
          </a:p>
          <a:p>
            <a:pPr marL="0" indent="0" algn="ctr">
              <a:buNone/>
            </a:pPr>
            <a:r>
              <a:rPr lang="es-CO" sz="3300" i="1" dirty="0" smtClean="0"/>
              <a:t>El </a:t>
            </a:r>
            <a:r>
              <a:rPr lang="es-CO" sz="3300" i="1" dirty="0"/>
              <a:t>testimonio de Jehová es fiel, que hace sabio al </a:t>
            </a:r>
            <a:r>
              <a:rPr lang="es-CO" sz="3300" i="1" dirty="0" smtClean="0"/>
              <a:t>sencillo</a:t>
            </a:r>
            <a:r>
              <a:rPr lang="es-CO" dirty="0" smtClean="0"/>
              <a:t>”. </a:t>
            </a:r>
            <a:endParaRPr lang="es-CO" dirty="0"/>
          </a:p>
          <a:p>
            <a:pPr marL="0" indent="0">
              <a:buNone/>
            </a:pPr>
            <a:endParaRPr lang="es-CO" dirty="0"/>
          </a:p>
          <a:p>
            <a:pPr marL="0" indent="0" algn="ctr">
              <a:buNone/>
            </a:pPr>
            <a:r>
              <a:rPr lang="es-CO" sz="4000" b="1" dirty="0" smtClean="0"/>
              <a:t>Miremos esto </a:t>
            </a:r>
            <a:r>
              <a:rPr lang="es-CO" sz="4000" b="1" dirty="0" smtClean="0"/>
              <a:t>detalladamente</a:t>
            </a:r>
            <a:endParaRPr lang="es-CO" sz="4000" b="1" dirty="0" smtClean="0"/>
          </a:p>
          <a:p>
            <a:pPr marL="514350" indent="-514350">
              <a:buFont typeface="+mj-lt"/>
              <a:buAutoNum type="arabicPeriod"/>
            </a:pPr>
            <a:r>
              <a:rPr lang="es-CO" dirty="0" smtClean="0">
                <a:solidFill>
                  <a:srgbClr val="FF0000"/>
                </a:solidFill>
              </a:rPr>
              <a:t>Los </a:t>
            </a:r>
            <a:r>
              <a:rPr lang="es-CO" dirty="0">
                <a:solidFill>
                  <a:srgbClr val="FF0000"/>
                </a:solidFill>
              </a:rPr>
              <a:t>mandamientos de Jehová son rectos, que alegran el corazón; </a:t>
            </a:r>
            <a:endParaRPr lang="es-CO" dirty="0" smtClean="0">
              <a:solidFill>
                <a:srgbClr val="FF0000"/>
              </a:solidFill>
            </a:endParaRPr>
          </a:p>
          <a:p>
            <a:pPr marL="514350" indent="-514350">
              <a:buFont typeface="+mj-lt"/>
              <a:buAutoNum type="arabicPeriod"/>
            </a:pPr>
            <a:r>
              <a:rPr lang="es-CO" dirty="0" smtClean="0">
                <a:solidFill>
                  <a:srgbClr val="FF0000"/>
                </a:solidFill>
              </a:rPr>
              <a:t>El </a:t>
            </a:r>
            <a:r>
              <a:rPr lang="es-CO" dirty="0">
                <a:solidFill>
                  <a:srgbClr val="FF0000"/>
                </a:solidFill>
              </a:rPr>
              <a:t>precepto de Jehová es puro, que alumbra los ojos. </a:t>
            </a:r>
            <a:endParaRPr lang="es-CO" dirty="0" smtClean="0">
              <a:solidFill>
                <a:srgbClr val="FF0000"/>
              </a:solidFill>
            </a:endParaRPr>
          </a:p>
          <a:p>
            <a:pPr marL="514350" indent="-514350">
              <a:buFont typeface="+mj-lt"/>
              <a:buAutoNum type="arabicPeriod"/>
            </a:pPr>
            <a:r>
              <a:rPr lang="es-CO" dirty="0" smtClean="0">
                <a:solidFill>
                  <a:srgbClr val="FF0000"/>
                </a:solidFill>
              </a:rPr>
              <a:t>El </a:t>
            </a:r>
            <a:r>
              <a:rPr lang="es-CO" dirty="0">
                <a:solidFill>
                  <a:srgbClr val="FF0000"/>
                </a:solidFill>
              </a:rPr>
              <a:t>temor de Jehová es limpio, que permanece para siempre; </a:t>
            </a:r>
            <a:endParaRPr lang="es-CO" dirty="0" smtClean="0">
              <a:solidFill>
                <a:srgbClr val="FF0000"/>
              </a:solidFill>
            </a:endParaRPr>
          </a:p>
          <a:p>
            <a:pPr marL="514350" indent="-514350">
              <a:buFont typeface="+mj-lt"/>
              <a:buAutoNum type="arabicPeriod"/>
            </a:pPr>
            <a:r>
              <a:rPr lang="es-CO" dirty="0" smtClean="0">
                <a:solidFill>
                  <a:srgbClr val="FF0000"/>
                </a:solidFill>
              </a:rPr>
              <a:t>Los </a:t>
            </a:r>
            <a:r>
              <a:rPr lang="es-CO" dirty="0">
                <a:solidFill>
                  <a:srgbClr val="FF0000"/>
                </a:solidFill>
              </a:rPr>
              <a:t>juicios de Jehová son verdad, todos justos. </a:t>
            </a:r>
          </a:p>
          <a:p>
            <a:pPr marL="514350" indent="-514350">
              <a:buFont typeface="+mj-lt"/>
              <a:buAutoNum type="arabicPeriod"/>
            </a:pPr>
            <a:r>
              <a:rPr lang="es-CO" dirty="0" smtClean="0">
                <a:solidFill>
                  <a:srgbClr val="FF0000"/>
                </a:solidFill>
              </a:rPr>
              <a:t>Deseables </a:t>
            </a:r>
            <a:r>
              <a:rPr lang="es-CO" dirty="0">
                <a:solidFill>
                  <a:srgbClr val="FF0000"/>
                </a:solidFill>
              </a:rPr>
              <a:t>son más que el oro, y más que mucho oro afinado</a:t>
            </a:r>
            <a:r>
              <a:rPr lang="es-CO" dirty="0" smtClean="0">
                <a:solidFill>
                  <a:srgbClr val="FF0000"/>
                </a:solidFill>
              </a:rPr>
              <a:t>;</a:t>
            </a:r>
          </a:p>
          <a:p>
            <a:pPr marL="514350" indent="-514350">
              <a:buFont typeface="+mj-lt"/>
              <a:buAutoNum type="arabicPeriod"/>
            </a:pPr>
            <a:r>
              <a:rPr lang="es-CO" dirty="0" smtClean="0">
                <a:solidFill>
                  <a:srgbClr val="FF0000"/>
                </a:solidFill>
              </a:rPr>
              <a:t> </a:t>
            </a:r>
            <a:r>
              <a:rPr lang="es-CO" dirty="0">
                <a:solidFill>
                  <a:srgbClr val="FF0000"/>
                </a:solidFill>
              </a:rPr>
              <a:t>Y dulces más que miel, y que la que destila del </a:t>
            </a:r>
            <a:r>
              <a:rPr lang="es-CO" dirty="0" smtClean="0">
                <a:solidFill>
                  <a:srgbClr val="FF0000"/>
                </a:solidFill>
              </a:rPr>
              <a:t>panal</a:t>
            </a:r>
            <a:endParaRPr lang="es-CO" dirty="0">
              <a:solidFill>
                <a:srgbClr val="FF0000"/>
              </a:solidFill>
            </a:endParaRPr>
          </a:p>
          <a:p>
            <a:pPr marL="0" indent="0" algn="ctr">
              <a:buNone/>
            </a:pPr>
            <a:r>
              <a:rPr lang="es-CO" dirty="0"/>
              <a:t> </a:t>
            </a:r>
            <a:r>
              <a:rPr lang="es-CO" dirty="0" smtClean="0"/>
              <a:t>Nótense </a:t>
            </a:r>
            <a:r>
              <a:rPr lang="es-CO" dirty="0"/>
              <a:t>los diferentes términos usados para describir los diversos aspectos de la revelación </a:t>
            </a:r>
            <a:r>
              <a:rPr lang="es-CO" dirty="0" smtClean="0"/>
              <a:t>divina. En </a:t>
            </a:r>
            <a:r>
              <a:rPr lang="es-CO" dirty="0"/>
              <a:t>esencia, </a:t>
            </a:r>
            <a:r>
              <a:rPr lang="es-CO" dirty="0" smtClean="0">
                <a:solidFill>
                  <a:srgbClr val="FF0000"/>
                </a:solidFill>
              </a:rPr>
              <a:t>Sal.19:7-10</a:t>
            </a:r>
            <a:r>
              <a:rPr lang="es-CO" dirty="0" smtClean="0"/>
              <a:t> </a:t>
            </a:r>
            <a:r>
              <a:rPr lang="es-CO" dirty="0"/>
              <a:t>aparecen a través de todo el </a:t>
            </a:r>
            <a:r>
              <a:rPr lang="es-CO" dirty="0">
                <a:solidFill>
                  <a:srgbClr val="FF0000"/>
                </a:solidFill>
              </a:rPr>
              <a:t>Sal. 119. </a:t>
            </a:r>
          </a:p>
        </p:txBody>
      </p:sp>
    </p:spTree>
    <p:extLst>
      <p:ext uri="{BB962C8B-B14F-4D97-AF65-F5344CB8AC3E}">
        <p14:creationId xmlns:p14="http://schemas.microsoft.com/office/powerpoint/2010/main" val="1933971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i="1" dirty="0" smtClean="0"/>
              <a:t>Lo demostró muriendo en la cruz por todos los pecadores del mundo. Que han violado su </a:t>
            </a:r>
            <a:r>
              <a:rPr lang="es-CO" b="1" i="1" dirty="0" err="1" smtClean="0"/>
              <a:t>jey</a:t>
            </a:r>
            <a:r>
              <a:rPr lang="es-CO" b="1" i="1" dirty="0" smtClean="0"/>
              <a:t>.</a:t>
            </a:r>
            <a:endParaRPr lang="es-CO" b="1" i="1" dirty="0"/>
          </a:p>
        </p:txBody>
      </p:sp>
      <p:sp>
        <p:nvSpPr>
          <p:cNvPr id="3" name="Marcador de contenido 2"/>
          <p:cNvSpPr>
            <a:spLocks noGrp="1"/>
          </p:cNvSpPr>
          <p:nvPr>
            <p:ph idx="1"/>
          </p:nvPr>
        </p:nvSpPr>
        <p:spPr>
          <a:xfrm>
            <a:off x="838200" y="5486400"/>
            <a:ext cx="10515600" cy="905716"/>
          </a:xfrm>
        </p:spPr>
        <p:txBody>
          <a:bodyPr>
            <a:normAutofit fontScale="92500"/>
          </a:bodyPr>
          <a:lstStyle/>
          <a:p>
            <a:pPr marL="0" indent="0" algn="ctr">
              <a:buNone/>
            </a:pPr>
            <a:r>
              <a:rPr lang="es-CO" sz="4800" b="1" i="1" dirty="0" smtClean="0"/>
              <a:t>Esta es la máxima revelación de su gloria.</a:t>
            </a:r>
            <a:endParaRPr lang="es-CO" sz="4800" b="1" i="1" dirty="0"/>
          </a:p>
        </p:txBody>
      </p:sp>
      <p:pic>
        <p:nvPicPr>
          <p:cNvPr id="4" name="Imagen 3"/>
          <p:cNvPicPr>
            <a:picLocks noChangeAspect="1"/>
          </p:cNvPicPr>
          <p:nvPr/>
        </p:nvPicPr>
        <p:blipFill>
          <a:blip r:embed="rId2"/>
          <a:stretch>
            <a:fillRect/>
          </a:stretch>
        </p:blipFill>
        <p:spPr>
          <a:xfrm>
            <a:off x="838200" y="1900518"/>
            <a:ext cx="3429000" cy="3065929"/>
          </a:xfrm>
          <a:prstGeom prst="rect">
            <a:avLst/>
          </a:prstGeom>
        </p:spPr>
      </p:pic>
      <p:pic>
        <p:nvPicPr>
          <p:cNvPr id="5" name="Imagen 4"/>
          <p:cNvPicPr>
            <a:picLocks noChangeAspect="1"/>
          </p:cNvPicPr>
          <p:nvPr/>
        </p:nvPicPr>
        <p:blipFill>
          <a:blip r:embed="rId3"/>
          <a:stretch>
            <a:fillRect/>
          </a:stretch>
        </p:blipFill>
        <p:spPr>
          <a:xfrm>
            <a:off x="4428565" y="1900519"/>
            <a:ext cx="3729317" cy="3065928"/>
          </a:xfrm>
          <a:prstGeom prst="rect">
            <a:avLst/>
          </a:prstGeom>
        </p:spPr>
      </p:pic>
      <p:pic>
        <p:nvPicPr>
          <p:cNvPr id="6" name="Imagen 5"/>
          <p:cNvPicPr>
            <a:picLocks noChangeAspect="1"/>
          </p:cNvPicPr>
          <p:nvPr/>
        </p:nvPicPr>
        <p:blipFill>
          <a:blip r:embed="rId4"/>
          <a:stretch>
            <a:fillRect/>
          </a:stretch>
        </p:blipFill>
        <p:spPr>
          <a:xfrm>
            <a:off x="8319247" y="1914105"/>
            <a:ext cx="3195918" cy="3052342"/>
          </a:xfrm>
          <a:prstGeom prst="rect">
            <a:avLst/>
          </a:prstGeom>
        </p:spPr>
      </p:pic>
    </p:spTree>
    <p:extLst>
      <p:ext uri="{BB962C8B-B14F-4D97-AF65-F5344CB8AC3E}">
        <p14:creationId xmlns:p14="http://schemas.microsoft.com/office/powerpoint/2010/main" val="1948977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0632" y="224589"/>
            <a:ext cx="11710736" cy="6384758"/>
          </a:xfrm>
          <a:solidFill>
            <a:schemeClr val="tx2">
              <a:lumMod val="20000"/>
              <a:lumOff val="80000"/>
            </a:schemeClr>
          </a:solidFill>
        </p:spPr>
        <p:txBody>
          <a:bodyPr>
            <a:normAutofit fontScale="85000" lnSpcReduction="20000"/>
          </a:bodyPr>
          <a:lstStyle/>
          <a:p>
            <a:pPr marL="0" indent="0" algn="ctr">
              <a:buNone/>
            </a:pPr>
            <a:r>
              <a:rPr lang="es-CO" dirty="0" smtClean="0"/>
              <a:t>El </a:t>
            </a:r>
            <a:r>
              <a:rPr lang="es-CO" dirty="0"/>
              <a:t>término “ley” corresponde al hebreo torah, que significa “</a:t>
            </a:r>
            <a:r>
              <a:rPr lang="es-CO" u="sng" dirty="0"/>
              <a:t>enseñanza</a:t>
            </a:r>
            <a:r>
              <a:rPr lang="es-CO" dirty="0" smtClean="0"/>
              <a:t>”, </a:t>
            </a:r>
            <a:r>
              <a:rPr lang="es-CO" dirty="0"/>
              <a:t>“</a:t>
            </a:r>
            <a:r>
              <a:rPr lang="es-CO" u="sng" dirty="0"/>
              <a:t>instrucción</a:t>
            </a:r>
            <a:r>
              <a:rPr lang="es-CO" dirty="0"/>
              <a:t>”, “</a:t>
            </a:r>
            <a:r>
              <a:rPr lang="es-CO" u="sng" dirty="0"/>
              <a:t>conducción</a:t>
            </a:r>
            <a:r>
              <a:rPr lang="es-CO" dirty="0"/>
              <a:t>” </a:t>
            </a:r>
            <a:r>
              <a:rPr lang="es-CO" dirty="0">
                <a:solidFill>
                  <a:srgbClr val="FF0000"/>
                </a:solidFill>
              </a:rPr>
              <a:t>(</a:t>
            </a:r>
            <a:r>
              <a:rPr lang="es-CO" dirty="0" smtClean="0">
                <a:solidFill>
                  <a:srgbClr val="FF0000"/>
                </a:solidFill>
              </a:rPr>
              <a:t>ver. Pro. 3:1-6).  </a:t>
            </a:r>
          </a:p>
          <a:p>
            <a:pPr marL="0" indent="0" algn="ctr">
              <a:buNone/>
            </a:pPr>
            <a:r>
              <a:rPr lang="es-CO" dirty="0" smtClean="0"/>
              <a:t>Así </a:t>
            </a:r>
            <a:r>
              <a:rPr lang="es-CO" dirty="0"/>
              <a:t>como el sol ilumina y da vida a la tierra, así también la ley alumbra y da energía al mundo espiritual. </a:t>
            </a:r>
            <a:r>
              <a:rPr lang="es-CO" dirty="0" smtClean="0">
                <a:solidFill>
                  <a:srgbClr val="FF0000"/>
                </a:solidFill>
              </a:rPr>
              <a:t>(Ver Sal.1:1-3). </a:t>
            </a:r>
            <a:endParaRPr lang="es-CO" dirty="0">
              <a:solidFill>
                <a:srgbClr val="FF0000"/>
              </a:solidFill>
            </a:endParaRPr>
          </a:p>
          <a:p>
            <a:pPr marL="0" indent="0">
              <a:buNone/>
            </a:pPr>
            <a:endParaRPr lang="es-CO" dirty="0" smtClean="0"/>
          </a:p>
          <a:p>
            <a:pPr marL="0" indent="0" algn="ctr">
              <a:buNone/>
            </a:pPr>
            <a:r>
              <a:rPr lang="es-CO" sz="3500" b="1" dirty="0" smtClean="0"/>
              <a:t>El texto sagrado dice que “La Ley de Jehová es Perfecta</a:t>
            </a:r>
            <a:r>
              <a:rPr lang="es-CO" sz="3000" b="1" dirty="0" smtClean="0"/>
              <a:t>”. </a:t>
            </a:r>
            <a:endParaRPr lang="es-CO" sz="3000" b="1" dirty="0"/>
          </a:p>
          <a:p>
            <a:pPr marL="0" indent="0" algn="ctr">
              <a:buNone/>
            </a:pPr>
            <a:r>
              <a:rPr lang="es-CO" dirty="0" smtClean="0"/>
              <a:t>Y en </a:t>
            </a:r>
            <a:r>
              <a:rPr lang="es-CO" dirty="0" smtClean="0">
                <a:solidFill>
                  <a:srgbClr val="FF0000"/>
                </a:solidFill>
              </a:rPr>
              <a:t>Rom.7:12</a:t>
            </a:r>
            <a:r>
              <a:rPr lang="es-CO" dirty="0"/>
              <a:t>. </a:t>
            </a:r>
            <a:r>
              <a:rPr lang="es-CO" dirty="0" smtClean="0"/>
              <a:t>Dice: “</a:t>
            </a:r>
            <a:r>
              <a:rPr lang="es-CO" b="1" i="1" dirty="0" smtClean="0"/>
              <a:t>De </a:t>
            </a:r>
            <a:r>
              <a:rPr lang="es-CO" b="1" i="1" dirty="0"/>
              <a:t>manera que la ley a la verdad es santa, y el mandamiento santo, justo y </a:t>
            </a:r>
            <a:r>
              <a:rPr lang="es-CO" b="1" i="1" dirty="0" smtClean="0"/>
              <a:t>bueno</a:t>
            </a:r>
            <a:r>
              <a:rPr lang="es-CO" dirty="0" smtClean="0"/>
              <a:t>”. </a:t>
            </a:r>
            <a:endParaRPr lang="es-CO" dirty="0"/>
          </a:p>
          <a:p>
            <a:pPr marL="0" indent="0">
              <a:buNone/>
            </a:pPr>
            <a:endParaRPr lang="es-CO" dirty="0" smtClean="0"/>
          </a:p>
          <a:p>
            <a:pPr marL="0" indent="0" algn="ctr">
              <a:buNone/>
            </a:pPr>
            <a:r>
              <a:rPr lang="es-CO" sz="3100" b="1" dirty="0" smtClean="0"/>
              <a:t>Además dice que “Convierte” el alma</a:t>
            </a:r>
            <a:r>
              <a:rPr lang="es-CO" dirty="0" smtClean="0"/>
              <a:t>. </a:t>
            </a:r>
            <a:endParaRPr lang="es-CO" dirty="0"/>
          </a:p>
          <a:p>
            <a:pPr marL="0" indent="0" algn="ctr">
              <a:buNone/>
            </a:pPr>
            <a:r>
              <a:rPr lang="es-CO" dirty="0" smtClean="0"/>
              <a:t>Del </a:t>
            </a:r>
            <a:r>
              <a:rPr lang="es-CO" dirty="0"/>
              <a:t>Heb. shub, “</a:t>
            </a:r>
            <a:r>
              <a:rPr lang="es-CO" u="sng" dirty="0"/>
              <a:t>volver</a:t>
            </a:r>
            <a:r>
              <a:rPr lang="es-CO" dirty="0"/>
              <a:t>”, que también puede traducirse “</a:t>
            </a:r>
            <a:r>
              <a:rPr lang="es-CO" u="sng" dirty="0"/>
              <a:t>restaurar</a:t>
            </a:r>
            <a:r>
              <a:rPr lang="es-CO" dirty="0"/>
              <a:t>”, “</a:t>
            </a:r>
            <a:r>
              <a:rPr lang="es-CO" u="sng" dirty="0"/>
              <a:t>revivir</a:t>
            </a:r>
            <a:r>
              <a:rPr lang="es-CO" dirty="0"/>
              <a:t>”. </a:t>
            </a:r>
            <a:r>
              <a:rPr lang="es-CO" dirty="0">
                <a:solidFill>
                  <a:srgbClr val="FF0000"/>
                </a:solidFill>
              </a:rPr>
              <a:t>La ley refrigera y vigoriza. </a:t>
            </a:r>
          </a:p>
          <a:p>
            <a:pPr marL="0" indent="0">
              <a:buNone/>
            </a:pPr>
            <a:endParaRPr lang="es-CO" dirty="0" smtClean="0"/>
          </a:p>
          <a:p>
            <a:pPr marL="0" indent="0" algn="ctr">
              <a:buNone/>
            </a:pPr>
            <a:r>
              <a:rPr lang="es-CO" sz="3300" b="1" dirty="0" smtClean="0"/>
              <a:t>El “Testimonio”, de Jehová, es fiel. </a:t>
            </a:r>
            <a:endParaRPr lang="es-CO" sz="3300" b="1" dirty="0"/>
          </a:p>
          <a:p>
            <a:pPr marL="0" indent="0" algn="ctr">
              <a:buNone/>
            </a:pPr>
            <a:r>
              <a:rPr lang="es-CO" dirty="0"/>
              <a:t> V</a:t>
            </a:r>
            <a:r>
              <a:rPr lang="es-CO" dirty="0" smtClean="0"/>
              <a:t>ocablo </a:t>
            </a:r>
            <a:r>
              <a:rPr lang="es-CO" dirty="0"/>
              <a:t>que se usa con frecuencia para designar el </a:t>
            </a:r>
            <a:r>
              <a:rPr lang="es-CO" dirty="0" smtClean="0"/>
              <a:t>Decálogo, diez mandamientos.  </a:t>
            </a:r>
            <a:r>
              <a:rPr lang="es-CO" dirty="0">
                <a:solidFill>
                  <a:srgbClr val="FF0000"/>
                </a:solidFill>
              </a:rPr>
              <a:t>(ver Exo_25:16, </a:t>
            </a:r>
            <a:r>
              <a:rPr lang="es-CO" dirty="0" smtClean="0">
                <a:solidFill>
                  <a:srgbClr val="FF0000"/>
                </a:solidFill>
              </a:rPr>
              <a:t>21</a:t>
            </a:r>
            <a:r>
              <a:rPr lang="es-CO" dirty="0">
                <a:solidFill>
                  <a:srgbClr val="FF0000"/>
                </a:solidFill>
              </a:rPr>
              <a:t>, </a:t>
            </a:r>
            <a:r>
              <a:rPr lang="es-CO" dirty="0" smtClean="0">
                <a:solidFill>
                  <a:srgbClr val="FF0000"/>
                </a:solidFill>
              </a:rPr>
              <a:t>22</a:t>
            </a:r>
            <a:r>
              <a:rPr lang="es-CO" dirty="0">
                <a:solidFill>
                  <a:srgbClr val="FF0000"/>
                </a:solidFill>
              </a:rPr>
              <a:t>)</a:t>
            </a:r>
            <a:r>
              <a:rPr lang="es-CO" dirty="0"/>
              <a:t>. </a:t>
            </a:r>
            <a:r>
              <a:rPr lang="es-CO" dirty="0" smtClean="0"/>
              <a:t>“dar </a:t>
            </a:r>
            <a:r>
              <a:rPr lang="es-CO" dirty="0"/>
              <a:t>testimonio”. </a:t>
            </a:r>
            <a:r>
              <a:rPr lang="es-CO" dirty="0">
                <a:solidFill>
                  <a:srgbClr val="FF0000"/>
                </a:solidFill>
              </a:rPr>
              <a:t>La revelación de Dios es el testigo o testimonio de Dios, porque es su propia afirmación respecto de su naturaleza, sus atributos y los mandamientos que de ellos emanan. </a:t>
            </a:r>
          </a:p>
          <a:p>
            <a:endParaRPr lang="es-CO" dirty="0"/>
          </a:p>
        </p:txBody>
      </p:sp>
    </p:spTree>
    <p:extLst>
      <p:ext uri="{BB962C8B-B14F-4D97-AF65-F5344CB8AC3E}">
        <p14:creationId xmlns:p14="http://schemas.microsoft.com/office/powerpoint/2010/main" val="2756466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0632" y="272716"/>
            <a:ext cx="11662610" cy="6272463"/>
          </a:xfrm>
          <a:solidFill>
            <a:srgbClr val="FFFF00"/>
          </a:solidFill>
        </p:spPr>
        <p:txBody>
          <a:bodyPr>
            <a:normAutofit lnSpcReduction="10000"/>
          </a:bodyPr>
          <a:lstStyle/>
          <a:p>
            <a:pPr marL="0" indent="0" algn="ctr">
              <a:buNone/>
            </a:pPr>
            <a:r>
              <a:rPr lang="es-CO" dirty="0" smtClean="0"/>
              <a:t>Es “Fiel”. de </a:t>
            </a:r>
            <a:r>
              <a:rPr lang="es-CO" dirty="0"/>
              <a:t>donde obtenemos la palabra “amén”. ‘Amen significa “</a:t>
            </a:r>
            <a:r>
              <a:rPr lang="es-CO" u="sng" dirty="0"/>
              <a:t>ser fiel</a:t>
            </a:r>
            <a:r>
              <a:rPr lang="es-CO" dirty="0"/>
              <a:t>”, “</a:t>
            </a:r>
            <a:r>
              <a:rPr lang="es-CO" u="sng" dirty="0"/>
              <a:t>ser duradero</a:t>
            </a:r>
            <a:r>
              <a:rPr lang="es-CO" dirty="0"/>
              <a:t>”, “</a:t>
            </a:r>
            <a:r>
              <a:rPr lang="es-CO" u="sng" dirty="0"/>
              <a:t>estar firmemente establecido</a:t>
            </a:r>
            <a:r>
              <a:rPr lang="es-CO" dirty="0"/>
              <a:t>”. </a:t>
            </a:r>
          </a:p>
          <a:p>
            <a:pPr marL="0" indent="0">
              <a:buNone/>
            </a:pPr>
            <a:endParaRPr lang="es-CO" sz="3200" b="1" dirty="0" smtClean="0"/>
          </a:p>
          <a:p>
            <a:pPr marL="0" indent="0" algn="ctr">
              <a:buNone/>
            </a:pPr>
            <a:r>
              <a:rPr lang="es-CO" sz="3200" b="1" dirty="0" smtClean="0"/>
              <a:t>Y por último:  Que hace sabio al “sencillo”.</a:t>
            </a:r>
            <a:endParaRPr lang="es-CO" dirty="0"/>
          </a:p>
          <a:p>
            <a:pPr marL="0" indent="0" algn="ctr">
              <a:buNone/>
            </a:pPr>
            <a:r>
              <a:rPr lang="es-CO" dirty="0" smtClean="0"/>
              <a:t>“</a:t>
            </a:r>
            <a:r>
              <a:rPr lang="es-CO" dirty="0" smtClean="0"/>
              <a:t>sencillo” en </a:t>
            </a:r>
            <a:r>
              <a:rPr lang="es-CO" dirty="0"/>
              <a:t>H</a:t>
            </a:r>
            <a:r>
              <a:rPr lang="es-CO" dirty="0" smtClean="0"/>
              <a:t>eb</a:t>
            </a:r>
            <a:r>
              <a:rPr lang="es-CO" dirty="0"/>
              <a:t>. pethi, </a:t>
            </a:r>
            <a:r>
              <a:rPr lang="es-CO" dirty="0" smtClean="0"/>
              <a:t>quiere decir: “</a:t>
            </a:r>
            <a:r>
              <a:rPr lang="es-CO" u="sng" dirty="0" smtClean="0"/>
              <a:t>Joven</a:t>
            </a:r>
            <a:r>
              <a:rPr lang="es-CO" u="sng" dirty="0"/>
              <a:t>, inexperto y fácil de seducir</a:t>
            </a:r>
            <a:r>
              <a:rPr lang="es-CO" dirty="0"/>
              <a:t>”. El espíritu infantil es el primer requisito para adquirir </a:t>
            </a:r>
            <a:r>
              <a:rPr lang="es-CO" dirty="0" smtClean="0"/>
              <a:t>sabiduría, según lo dijo Jesús en </a:t>
            </a:r>
            <a:r>
              <a:rPr lang="es-CO" dirty="0" smtClean="0">
                <a:solidFill>
                  <a:srgbClr val="FF0000"/>
                </a:solidFill>
              </a:rPr>
              <a:t>(Mat. 11:25</a:t>
            </a:r>
            <a:r>
              <a:rPr lang="es-CO" dirty="0">
                <a:solidFill>
                  <a:srgbClr val="FF0000"/>
                </a:solidFill>
              </a:rPr>
              <a:t>): </a:t>
            </a:r>
            <a:r>
              <a:rPr lang="es-CO" dirty="0" smtClean="0">
                <a:solidFill>
                  <a:srgbClr val="FF0000"/>
                </a:solidFill>
              </a:rPr>
              <a:t> “</a:t>
            </a:r>
            <a:r>
              <a:rPr lang="es-CO" b="1" i="1" dirty="0" smtClean="0"/>
              <a:t>Te </a:t>
            </a:r>
            <a:r>
              <a:rPr lang="es-CO" b="1" i="1" dirty="0"/>
              <a:t>alabo, Padre, Señor del cielo y de la tierra, porque escondiste estas cosas de los sabios y de los entendidos, y las revelaste a los </a:t>
            </a:r>
            <a:r>
              <a:rPr lang="es-CO" b="1" i="1" dirty="0" smtClean="0"/>
              <a:t>niños”</a:t>
            </a:r>
            <a:r>
              <a:rPr lang="es-CO" dirty="0" smtClean="0"/>
              <a:t>.</a:t>
            </a:r>
            <a:endParaRPr lang="es-CO" dirty="0"/>
          </a:p>
          <a:p>
            <a:pPr marL="0" indent="0" algn="ctr">
              <a:buNone/>
            </a:pPr>
            <a:r>
              <a:rPr lang="es-CO" dirty="0" smtClean="0"/>
              <a:t>En </a:t>
            </a:r>
            <a:r>
              <a:rPr lang="es-CO" dirty="0"/>
              <a:t>el culto que se realiza actualmente en las </a:t>
            </a:r>
            <a:r>
              <a:rPr lang="es-CO" dirty="0" smtClean="0"/>
              <a:t>sinagogas Judías, </a:t>
            </a:r>
            <a:r>
              <a:rPr lang="es-CO" dirty="0"/>
              <a:t>el lector pronuncia las palabras </a:t>
            </a:r>
            <a:r>
              <a:rPr lang="es-CO" dirty="0" smtClean="0"/>
              <a:t>del </a:t>
            </a:r>
            <a:r>
              <a:rPr lang="es-CO" dirty="0" smtClean="0">
                <a:solidFill>
                  <a:srgbClr val="FF0000"/>
                </a:solidFill>
              </a:rPr>
              <a:t>Sal.19:7,8</a:t>
            </a:r>
            <a:r>
              <a:rPr lang="es-CO" dirty="0" smtClean="0"/>
              <a:t>, mientras </a:t>
            </a:r>
            <a:r>
              <a:rPr lang="es-CO" dirty="0"/>
              <a:t>desenrolla la Torah durante el servicio matutino del sábado. </a:t>
            </a:r>
            <a:r>
              <a:rPr lang="es-CO" dirty="0" smtClean="0"/>
              <a:t>“</a:t>
            </a:r>
            <a:r>
              <a:rPr lang="es-CO" b="1" i="1" dirty="0" smtClean="0"/>
              <a:t>La </a:t>
            </a:r>
            <a:r>
              <a:rPr lang="es-CO" b="1" i="1" dirty="0"/>
              <a:t>ley de Jehová es perfecta, que convierte el alma; El testimonio de Jehová es fiel, que hace sabio al sencillo. </a:t>
            </a:r>
            <a:r>
              <a:rPr lang="es-CO" b="1" i="1" dirty="0" smtClean="0"/>
              <a:t> </a:t>
            </a:r>
            <a:r>
              <a:rPr lang="es-CO" b="1" i="1" dirty="0"/>
              <a:t>Los mandamientos de Jehová son rectos, que alegran el corazón; El precepto de Jehová es puro, que alumbra los </a:t>
            </a:r>
            <a:r>
              <a:rPr lang="es-CO" b="1" i="1" dirty="0" smtClean="0"/>
              <a:t>ojos”.</a:t>
            </a:r>
            <a:endParaRPr lang="es-CO" b="1" i="1" dirty="0"/>
          </a:p>
        </p:txBody>
      </p:sp>
    </p:spTree>
    <p:extLst>
      <p:ext uri="{BB962C8B-B14F-4D97-AF65-F5344CB8AC3E}">
        <p14:creationId xmlns:p14="http://schemas.microsoft.com/office/powerpoint/2010/main" val="1477103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997510"/>
          </a:xfrm>
        </p:spPr>
        <p:txBody>
          <a:bodyPr>
            <a:normAutofit/>
          </a:bodyPr>
          <a:lstStyle/>
          <a:p>
            <a:pPr algn="ctr"/>
            <a:r>
              <a:rPr lang="es-CO" sz="5400" b="1" i="1" dirty="0" smtClean="0"/>
              <a:t>Conclusión</a:t>
            </a:r>
            <a:endParaRPr lang="es-CO" sz="5400" b="1" i="1" dirty="0"/>
          </a:p>
        </p:txBody>
      </p:sp>
      <p:sp>
        <p:nvSpPr>
          <p:cNvPr id="3" name="Marcador de contenido 2"/>
          <p:cNvSpPr>
            <a:spLocks noGrp="1"/>
          </p:cNvSpPr>
          <p:nvPr>
            <p:ph idx="1"/>
          </p:nvPr>
        </p:nvSpPr>
        <p:spPr>
          <a:xfrm>
            <a:off x="304799" y="1362636"/>
            <a:ext cx="11600329" cy="5307105"/>
          </a:xfrm>
          <a:solidFill>
            <a:schemeClr val="tx2">
              <a:lumMod val="20000"/>
              <a:lumOff val="80000"/>
            </a:schemeClr>
          </a:solidFill>
        </p:spPr>
        <p:txBody>
          <a:bodyPr>
            <a:normAutofit lnSpcReduction="10000"/>
          </a:bodyPr>
          <a:lstStyle/>
          <a:p>
            <a:pPr marL="0" indent="0">
              <a:buNone/>
            </a:pPr>
            <a:r>
              <a:rPr lang="es-CO" dirty="0" smtClean="0"/>
              <a:t>Queda claro que los Santos Mandamientos de Dios están </a:t>
            </a:r>
            <a:r>
              <a:rPr lang="es-CO" dirty="0"/>
              <a:t>vigentes. </a:t>
            </a:r>
            <a:endParaRPr lang="es-CO" dirty="0" smtClean="0"/>
          </a:p>
          <a:p>
            <a:pPr marL="0" indent="0" algn="ctr">
              <a:buNone/>
            </a:pPr>
            <a:r>
              <a:rPr lang="es-CO" dirty="0" smtClean="0"/>
              <a:t>“</a:t>
            </a:r>
            <a:r>
              <a:rPr lang="es-CO" dirty="0"/>
              <a:t>La ley de Jehová es perfecta, que convierte el alma; El testimonio de Jehová es fiel, que hace sabio al sencillo.  Los mandamientos de Jehová son rectos, que alegran el corazón; El precepto de Jehová es puro, que alumbra los ojos”. </a:t>
            </a:r>
            <a:r>
              <a:rPr lang="es-CO" dirty="0" smtClean="0">
                <a:solidFill>
                  <a:srgbClr val="FF0000"/>
                </a:solidFill>
              </a:rPr>
              <a:t>Sal.19.7.</a:t>
            </a:r>
          </a:p>
          <a:p>
            <a:pPr marL="0" indent="0" algn="ctr">
              <a:buNone/>
            </a:pPr>
            <a:r>
              <a:rPr lang="es-CO" sz="3200" b="1" i="1" dirty="0" smtClean="0"/>
              <a:t>El Señor Jesús adorando a su Padre dice:</a:t>
            </a:r>
          </a:p>
          <a:p>
            <a:pPr marL="0" indent="0" algn="ctr">
              <a:buNone/>
            </a:pPr>
            <a:r>
              <a:rPr lang="es-CO" dirty="0" smtClean="0"/>
              <a:t>“Te </a:t>
            </a:r>
            <a:r>
              <a:rPr lang="es-CO" dirty="0"/>
              <a:t>alabo, Padre, Señor del cielo y de la tierra, porque escondiste estas cosas de los sabios y de los entendidos, y las revelaste a los </a:t>
            </a:r>
            <a:r>
              <a:rPr lang="es-CO" dirty="0" smtClean="0"/>
              <a:t>niños”.</a:t>
            </a:r>
          </a:p>
          <a:p>
            <a:pPr marL="0" indent="0" algn="ctr">
              <a:buNone/>
            </a:pPr>
            <a:endParaRPr lang="es-CO" sz="3600" b="1" i="1" dirty="0" smtClean="0"/>
          </a:p>
          <a:p>
            <a:pPr marL="0" indent="0" algn="ctr">
              <a:buNone/>
            </a:pPr>
            <a:r>
              <a:rPr lang="es-CO" sz="3600" b="1" i="1" dirty="0" smtClean="0"/>
              <a:t>Bendiciones para todos los que leen este mensaje. Y prepárense, </a:t>
            </a:r>
            <a:r>
              <a:rPr lang="es-CO" sz="3600" b="1" i="1" u="sng" dirty="0" smtClean="0"/>
              <a:t>Cristo regresa pronto</a:t>
            </a:r>
            <a:r>
              <a:rPr lang="es-CO" sz="3600" b="1" i="1" dirty="0" smtClean="0"/>
              <a:t>.</a:t>
            </a:r>
            <a:endParaRPr lang="es-CO" sz="3600" b="1" i="1" dirty="0"/>
          </a:p>
        </p:txBody>
      </p:sp>
    </p:spTree>
    <p:extLst>
      <p:ext uri="{BB962C8B-B14F-4D97-AF65-F5344CB8AC3E}">
        <p14:creationId xmlns:p14="http://schemas.microsoft.com/office/powerpoint/2010/main" val="202527857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813</TotalTime>
  <Words>1187</Words>
  <Application>Microsoft Office PowerPoint</Application>
  <PresentationFormat>Panorámica</PresentationFormat>
  <Paragraphs>49</Paragraphs>
  <Slides>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Arial</vt:lpstr>
      <vt:lpstr>Calibri</vt:lpstr>
      <vt:lpstr>Calibri Light</vt:lpstr>
      <vt:lpstr>Tema de Office</vt:lpstr>
      <vt:lpstr>TREMENDA CONTRADICCIÓN: IMAGEN SACADA DE UNA PÁGINA EVANGÉLICA. RECHAZAN LA LEY DE DIOS, DESPUÉS AFIRMAN QUE ES PERFECTA.</vt:lpstr>
      <vt:lpstr>Presentación de PowerPoint</vt:lpstr>
      <vt:lpstr>La grandeza de Dios es tal que ninguna de las cosas creadas lo puede reflejar plenamente </vt:lpstr>
      <vt:lpstr>Presentación de PowerPoint</vt:lpstr>
      <vt:lpstr>Presentación de PowerPoint</vt:lpstr>
      <vt:lpstr>Lo demostró muriendo en la cruz por todos los pecadores del mundo. Que han violado su jey.</vt:lpstr>
      <vt:lpstr>Presentación de PowerPoint</vt:lpstr>
      <vt:lpstr>Presentación de PowerPoint</vt:lpstr>
      <vt:lpstr>Conclusión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TREMENDA CONTRADICCIÓN: IMAGEN SACADA DE UNA PÁGINA EVANGÉLICA. RECHAZAN LA LEY DE DIOS, DESPUÉS AFIRMAN QUE ES PERFECTA.</dc:title>
  <dc:creator>Usuario de Windows</dc:creator>
  <cp:lastModifiedBy>Usuario de Windows</cp:lastModifiedBy>
  <cp:revision>15</cp:revision>
  <dcterms:created xsi:type="dcterms:W3CDTF">2019-01-13T14:00:14Z</dcterms:created>
  <dcterms:modified xsi:type="dcterms:W3CDTF">2019-01-17T10:20:34Z</dcterms:modified>
</cp:coreProperties>
</file>